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Average"/>
      <p:regular r:id="rId23"/>
    </p:embeddedFont>
    <p:embeddedFont>
      <p:font typeface="Oswal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Oswald-regular.fntdata"/><Relationship Id="rId23" Type="http://schemas.openxmlformats.org/officeDocument/2006/relationships/font" Target="fonts/Average-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Oswald-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2404979f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2404979f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1 in achieving interoperability: need to use a shared set of data elements.  Written in 2013-ish as an outgrowth of the Zine Libraries (un-) Conference, xZINECOREx (based on Dublin Core, but tailored scope for zines) gives us that.  Suggestions have been made to just use straight DC (no conflict of scope between seemingly same elements), or to progressively build an ontology to accommodate new data sources/needs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Step 2: ability to collocate resources around titles and zinesters.  Tiny/independent zine libraries, and most public libraries, aren’t </a:t>
            </a:r>
            <a:r>
              <a:rPr lang="en">
                <a:solidFill>
                  <a:srgbClr val="333333"/>
                </a:solidFill>
                <a:highlight>
                  <a:srgbClr val="FFFFFF"/>
                </a:highlight>
              </a:rPr>
              <a:t>Program for Cooperative Cataloging (PCC)</a:t>
            </a:r>
            <a:r>
              <a:rPr lang="en"/>
              <a:t> members.  So, we need an open submission platform for creating authority resources relevant to the zine genre.  Luckily … zinewiki.com already exists!  It has pages for zines and zinesters….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cfcbf1d2c64b6a6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cfcbf1d2c64b6a6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cfcbf1d2c64b6a6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cfcbf1d2c64b6a6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1038adcc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1038adcc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We can at least use ZineWiki URLs for unique identifiers, but we’re looking at the WikiData model for linked data, slurpable data magic.  We’re also looking at partnerships and collaboration with the PCC, especially in support of their new Strategic Directions, aimed at opening up participation, and expanding relevance.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Step 3: build the catalog.  We’re reviewing options (free and open source ones!): Collective Access, Koha, Kuali OLE, Omeka, Hydra, Mukurtu (MOOK-oo-too), Islandora, roll our own?  … DPLA?!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28d791f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28d791f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Volunteer base: coalition of the willing, but overextended. I’ve seen this on a number of great projects. </a:t>
            </a:r>
            <a:endParaRPr/>
          </a:p>
          <a:p>
            <a:pPr indent="0" lvl="0" marL="0" rtl="0" algn="l">
              <a:spcBef>
                <a:spcPts val="0"/>
              </a:spcBef>
              <a:spcAft>
                <a:spcPts val="0"/>
              </a:spcAft>
              <a:buNone/>
            </a:pPr>
            <a:r>
              <a:rPr lang="en"/>
              <a:t>We need institutional partners to seek grant funding; need a dedicated development team.</a:t>
            </a:r>
            <a:endParaRPr/>
          </a:p>
          <a:p>
            <a:pPr indent="0" lvl="0" marL="0" rtl="0" algn="l">
              <a:spcBef>
                <a:spcPts val="0"/>
              </a:spcBef>
              <a:spcAft>
                <a:spcPts val="0"/>
              </a:spcAft>
              <a:buNone/>
            </a:pPr>
            <a:r>
              <a:rPr lang="en"/>
              <a:t>Diverse metadata: how do we map and integrate it all?  (from finding aids with aggregate description, MARC bibliographic records as both monographs and serials, from standalone databases and tables, from LibraryThing… and on top of that, digitized content)  Should we provide an ingest service, or force others to comply with ZC and certain norms?</a:t>
            </a:r>
            <a:endParaRPr/>
          </a:p>
          <a:p>
            <a:pPr indent="0" lvl="0" marL="0" rtl="0" algn="l">
              <a:spcBef>
                <a:spcPts val="0"/>
              </a:spcBef>
              <a:spcAft>
                <a:spcPts val="0"/>
              </a:spcAft>
              <a:buNone/>
            </a:pPr>
            <a:r>
              <a:rPr lang="en"/>
              <a:t>Cataloging zines is hard to begin with!  Zines are serials that frequently change titles and come out on irregular schedules.  Also, they’re rare materials, and benefit from in-depth description, with a variety of access points for a variety of research and leisure reading audiences.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1aabbd882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1aabbd882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Digitized zines from lots of collections available → hub?</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We’re always looking for volunteers!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2471f66d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2471f66d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cfcbf1d2c64b6a6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cfcbf1d2c64b6a6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cfcbf1d2c64b6a6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cfcbf1d2c64b6a6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2810a39a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2810a39a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Intro to zines &amp; zine library landscape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ZUC goals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ZUC challenges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DPLA collaboration(s)?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1038adcc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1038adcc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 self-publication, motivated by a desire for self-expression, not for profit.” So, made for love, not money.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1038adcc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1038adcc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Self-produced: rare materials; circulated by their makers (zinesters) and specialized distros</a:t>
            </a:r>
            <a:endParaRPr/>
          </a:p>
          <a:p>
            <a:pPr indent="-317500" lvl="0" marL="457200" rtl="0" algn="l">
              <a:spcBef>
                <a:spcPts val="0"/>
              </a:spcBef>
              <a:spcAft>
                <a:spcPts val="0"/>
              </a:spcAft>
              <a:buSzPts val="1400"/>
              <a:buChar char="➔"/>
            </a:pPr>
            <a:r>
              <a:rPr lang="en"/>
              <a:t>Counter-cultural topics: circulation embodies communities; need for privacy; document </a:t>
            </a:r>
            <a:r>
              <a:rPr lang="en">
                <a:solidFill>
                  <a:schemeClr val="dk1"/>
                </a:solidFill>
              </a:rPr>
              <a:t>events, movements, scenes, subcultures, etc </a:t>
            </a:r>
            <a:r>
              <a:rPr lang="en"/>
              <a:t>not documented elsewhere = research</a:t>
            </a:r>
            <a:endParaRPr/>
          </a:p>
          <a:p>
            <a:pPr indent="-317500" lvl="0" marL="457200" rtl="0" algn="l">
              <a:spcBef>
                <a:spcPts val="0"/>
              </a:spcBef>
              <a:spcAft>
                <a:spcPts val="0"/>
              </a:spcAft>
              <a:buSzPts val="1400"/>
              <a:buChar char="➔"/>
            </a:pPr>
            <a:r>
              <a:rPr lang="en"/>
              <a:t>Usually off-schedule: hard to catalog/control/organize; hard to know if you’re missing issues; individual libraries tend not to have a full run, have to consult multiple libraries to see all available</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2a446a8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2a446a8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Zines are collected by academic libraries as primary-source documents on politics, arts, social life, subcultures, and more; by public libraries as relevant to the interests of community members, especially teens; by independent zine libraries and infoshops for a variety of reasons.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5617016f2dee1eb7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5617016f2dee1eb7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 map of self-identified zine libraries or collections.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5617016f2dee1eb7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5617016f2dee1eb7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Because of this heterogeneous zine library landscape, access to zines is currently spread across many different data silos: some represented in WorldCat, but mostly in standalone catalogs, finding aids, local databases and spreadsheets, LibraryThing, and other ad-hoc solutions.  Currently, no ability to search across zine holdings, and little ability to integrate data from different sources.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cfcbf1d2c64b6a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cfcbf1d2c64b6a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national group composed of all sorts of librarians, including “barefoot” librarians (ones without formal training), come together every year or so of the Zine Librarians (un)Conference. Last year, we were in Austin, and this summer we’re heading to Boston -- join us! There’s also a website with lots of helpful information, a wiki, and email list. Started in the summer of 2014 at our meeting at Duke, the collaboratively-written Zine Librarians’ Code of Ethics was recently released -- you can find it on the website, in PDF format for easy zineification.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2810a39a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2810a39a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Dream: WorldCat for zines, but open to participation/contribution from anyone, any library or “library”.  Project is an opportunity to imagine a union catalog for the 21st century, for the Web, and for the Semantic Web.</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Integrates data from a variety of sources/formats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Seamless access to digitized and electronic content, right from the catalog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7.png"/><Relationship Id="rId5"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The Zine Union Catalog</a:t>
            </a:r>
            <a:endParaRPr sz="6000"/>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rgbClr val="FFFF00"/>
                </a:solidFill>
              </a:rPr>
              <a:t>and Opportunities with the DPLA Community</a:t>
            </a:r>
            <a:endParaRPr sz="3000">
              <a:solidFill>
                <a:srgbClr val="FFFF00"/>
              </a:solidFill>
            </a:endParaRPr>
          </a:p>
        </p:txBody>
      </p:sp>
      <p:sp>
        <p:nvSpPr>
          <p:cNvPr id="61" name="Google Shape;61;p13"/>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18" name="Shape 118"/>
        <p:cNvGrpSpPr/>
        <p:nvPr/>
      </p:nvGrpSpPr>
      <p:grpSpPr>
        <a:xfrm>
          <a:off x="0" y="0"/>
          <a:ext cx="0" cy="0"/>
          <a:chOff x="0" y="0"/>
          <a:chExt cx="0" cy="0"/>
        </a:xfrm>
      </p:grpSpPr>
      <p:sp>
        <p:nvSpPr>
          <p:cNvPr id="119" name="Google Shape;119;p22"/>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120" name="Google Shape;120;p22"/>
          <p:cNvSpPr txBox="1"/>
          <p:nvPr/>
        </p:nvSpPr>
        <p:spPr>
          <a:xfrm>
            <a:off x="874925" y="603175"/>
            <a:ext cx="7198200" cy="378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00"/>
                </a:solidFill>
                <a:latin typeface="Oswald"/>
                <a:ea typeface="Oswald"/>
                <a:cs typeface="Oswald"/>
                <a:sym typeface="Oswald"/>
              </a:rPr>
              <a:t>Zine Union Catalog (ZUC) Architecture</a:t>
            </a:r>
            <a:endParaRPr sz="3000">
              <a:solidFill>
                <a:srgbClr val="FFFF00"/>
              </a:solidFill>
              <a:latin typeface="Oswald"/>
              <a:ea typeface="Oswald"/>
              <a:cs typeface="Oswald"/>
              <a:sym typeface="Oswald"/>
            </a:endParaRPr>
          </a:p>
          <a:p>
            <a:pPr indent="0" lvl="0" marL="0" rtl="0" algn="ctr">
              <a:spcBef>
                <a:spcPts val="0"/>
              </a:spcBef>
              <a:spcAft>
                <a:spcPts val="0"/>
              </a:spcAft>
              <a:buNone/>
            </a:pPr>
            <a:r>
              <a:t/>
            </a:r>
            <a:endParaRPr sz="3000">
              <a:solidFill>
                <a:schemeClr val="dk1"/>
              </a:solidFill>
              <a:latin typeface="Oswald"/>
              <a:ea typeface="Oswald"/>
              <a:cs typeface="Oswald"/>
              <a:sym typeface="Oswald"/>
            </a:endParaRPr>
          </a:p>
          <a:p>
            <a:pPr indent="0" lvl="0" marL="0" rtl="0" algn="l">
              <a:lnSpc>
                <a:spcPct val="115000"/>
              </a:lnSpc>
              <a:spcBef>
                <a:spcPts val="0"/>
              </a:spcBef>
              <a:spcAft>
                <a:spcPts val="0"/>
              </a:spcAft>
              <a:buNone/>
            </a:pPr>
            <a:r>
              <a:rPr lang="en" sz="2400">
                <a:solidFill>
                  <a:schemeClr val="dk1"/>
                </a:solidFill>
                <a:latin typeface="Oswald"/>
                <a:ea typeface="Oswald"/>
                <a:cs typeface="Oswald"/>
                <a:sym typeface="Oswald"/>
              </a:rPr>
              <a:t>Built on:</a:t>
            </a:r>
            <a:endParaRPr sz="2400">
              <a:solidFill>
                <a:schemeClr val="dk1"/>
              </a:solidFill>
              <a:latin typeface="Oswald"/>
              <a:ea typeface="Oswald"/>
              <a:cs typeface="Oswald"/>
              <a:sym typeface="Oswald"/>
            </a:endParaRPr>
          </a:p>
          <a:p>
            <a:pPr indent="-381000" lvl="0" marL="457200" rtl="0" algn="l">
              <a:lnSpc>
                <a:spcPct val="115000"/>
              </a:lnSpc>
              <a:spcBef>
                <a:spcPts val="1600"/>
              </a:spcBef>
              <a:spcAft>
                <a:spcPts val="0"/>
              </a:spcAft>
              <a:buClr>
                <a:schemeClr val="dk1"/>
              </a:buClr>
              <a:buSzPts val="2400"/>
              <a:buFont typeface="Oswald"/>
              <a:buChar char="●"/>
            </a:pPr>
            <a:r>
              <a:rPr lang="en" sz="2400">
                <a:solidFill>
                  <a:schemeClr val="dk1"/>
                </a:solidFill>
                <a:latin typeface="Oswald"/>
                <a:ea typeface="Oswald"/>
                <a:cs typeface="Oswald"/>
                <a:sym typeface="Oswald"/>
              </a:rPr>
              <a:t>xZINECOREx = schema</a:t>
            </a:r>
            <a:endParaRPr sz="24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zinewiki.com = authority resources</a:t>
            </a:r>
            <a:endParaRPr sz="24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$catalog = bibliographic resources</a:t>
            </a:r>
            <a:endParaRPr sz="2400">
              <a:solidFill>
                <a:schemeClr val="dk1"/>
              </a:solidFill>
              <a:latin typeface="Oswald"/>
              <a:ea typeface="Oswald"/>
              <a:cs typeface="Oswald"/>
              <a:sym typeface="Oswald"/>
            </a:endParaRPr>
          </a:p>
          <a:p>
            <a:pPr indent="0" lvl="0" marL="0" rtl="0" algn="l">
              <a:lnSpc>
                <a:spcPct val="115000"/>
              </a:lnSpc>
              <a:spcBef>
                <a:spcPts val="1600"/>
              </a:spcBef>
              <a:spcAft>
                <a:spcPts val="1600"/>
              </a:spcAft>
              <a:buNone/>
            </a:pPr>
            <a:r>
              <a:t/>
            </a:r>
            <a:endParaRPr>
              <a:solidFill>
                <a:schemeClr val="dk1"/>
              </a:solidFill>
              <a:latin typeface="Courier New"/>
              <a:ea typeface="Courier New"/>
              <a:cs typeface="Courier New"/>
              <a:sym typeface="Courier Ne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24" name="Shape 124"/>
        <p:cNvGrpSpPr/>
        <p:nvPr/>
      </p:nvGrpSpPr>
      <p:grpSpPr>
        <a:xfrm>
          <a:off x="0" y="0"/>
          <a:ext cx="0" cy="0"/>
          <a:chOff x="0" y="0"/>
          <a:chExt cx="0" cy="0"/>
        </a:xfrm>
      </p:grpSpPr>
      <p:sp>
        <p:nvSpPr>
          <p:cNvPr id="125" name="Google Shape;125;p23"/>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pic>
        <p:nvPicPr>
          <p:cNvPr id="126" name="Google Shape;126;p23"/>
          <p:cNvPicPr preferRelativeResize="0"/>
          <p:nvPr/>
        </p:nvPicPr>
        <p:blipFill>
          <a:blip r:embed="rId3">
            <a:alphaModFix/>
          </a:blip>
          <a:stretch>
            <a:fillRect/>
          </a:stretch>
        </p:blipFill>
        <p:spPr>
          <a:xfrm>
            <a:off x="508972" y="236900"/>
            <a:ext cx="8140399" cy="4354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30" name="Shape 130"/>
        <p:cNvGrpSpPr/>
        <p:nvPr/>
      </p:nvGrpSpPr>
      <p:grpSpPr>
        <a:xfrm>
          <a:off x="0" y="0"/>
          <a:ext cx="0" cy="0"/>
          <a:chOff x="0" y="0"/>
          <a:chExt cx="0" cy="0"/>
        </a:xfrm>
      </p:grpSpPr>
      <p:sp>
        <p:nvSpPr>
          <p:cNvPr id="131" name="Google Shape;131;p24"/>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pic>
        <p:nvPicPr>
          <p:cNvPr id="132" name="Google Shape;132;p24"/>
          <p:cNvPicPr preferRelativeResize="0"/>
          <p:nvPr/>
        </p:nvPicPr>
        <p:blipFill rotWithShape="1">
          <a:blip r:embed="rId3">
            <a:alphaModFix/>
          </a:blip>
          <a:srcRect b="0" l="0" r="0" t="2761"/>
          <a:stretch/>
        </p:blipFill>
        <p:spPr>
          <a:xfrm>
            <a:off x="1691288" y="273454"/>
            <a:ext cx="5761423" cy="42016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36" name="Shape 136"/>
        <p:cNvGrpSpPr/>
        <p:nvPr/>
      </p:nvGrpSpPr>
      <p:grpSpPr>
        <a:xfrm>
          <a:off x="0" y="0"/>
          <a:ext cx="0" cy="0"/>
          <a:chOff x="0" y="0"/>
          <a:chExt cx="0" cy="0"/>
        </a:xfrm>
      </p:grpSpPr>
      <p:sp>
        <p:nvSpPr>
          <p:cNvPr id="137" name="Google Shape;137;p25"/>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138" name="Google Shape;138;p25"/>
          <p:cNvSpPr txBox="1"/>
          <p:nvPr/>
        </p:nvSpPr>
        <p:spPr>
          <a:xfrm>
            <a:off x="874925" y="603175"/>
            <a:ext cx="7198200" cy="378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00"/>
                </a:solidFill>
                <a:latin typeface="Oswald"/>
                <a:ea typeface="Oswald"/>
                <a:cs typeface="Oswald"/>
                <a:sym typeface="Oswald"/>
              </a:rPr>
              <a:t>Zine Union Catalog (ZUC) Architecture</a:t>
            </a:r>
            <a:endParaRPr sz="3000">
              <a:solidFill>
                <a:srgbClr val="FFFF00"/>
              </a:solidFill>
              <a:latin typeface="Oswald"/>
              <a:ea typeface="Oswald"/>
              <a:cs typeface="Oswald"/>
              <a:sym typeface="Oswald"/>
            </a:endParaRPr>
          </a:p>
          <a:p>
            <a:pPr indent="0" lvl="0" marL="0" rtl="0" algn="ctr">
              <a:spcBef>
                <a:spcPts val="0"/>
              </a:spcBef>
              <a:spcAft>
                <a:spcPts val="0"/>
              </a:spcAft>
              <a:buNone/>
            </a:pPr>
            <a:r>
              <a:t/>
            </a:r>
            <a:endParaRPr sz="3000">
              <a:solidFill>
                <a:schemeClr val="dk1"/>
              </a:solidFill>
              <a:latin typeface="Oswald"/>
              <a:ea typeface="Oswald"/>
              <a:cs typeface="Oswald"/>
              <a:sym typeface="Oswald"/>
            </a:endParaRPr>
          </a:p>
          <a:p>
            <a:pPr indent="0" lvl="0" marL="0" rtl="0" algn="l">
              <a:lnSpc>
                <a:spcPct val="115000"/>
              </a:lnSpc>
              <a:spcBef>
                <a:spcPts val="0"/>
              </a:spcBef>
              <a:spcAft>
                <a:spcPts val="0"/>
              </a:spcAft>
              <a:buNone/>
            </a:pPr>
            <a:r>
              <a:rPr lang="en" sz="2400">
                <a:solidFill>
                  <a:schemeClr val="dk1"/>
                </a:solidFill>
                <a:latin typeface="Oswald"/>
                <a:ea typeface="Oswald"/>
                <a:cs typeface="Oswald"/>
                <a:sym typeface="Oswald"/>
              </a:rPr>
              <a:t>Built on:</a:t>
            </a:r>
            <a:endParaRPr sz="2400">
              <a:solidFill>
                <a:schemeClr val="dk1"/>
              </a:solidFill>
              <a:latin typeface="Oswald"/>
              <a:ea typeface="Oswald"/>
              <a:cs typeface="Oswald"/>
              <a:sym typeface="Oswald"/>
            </a:endParaRPr>
          </a:p>
          <a:p>
            <a:pPr indent="-381000" lvl="0" marL="457200" rtl="0" algn="l">
              <a:lnSpc>
                <a:spcPct val="115000"/>
              </a:lnSpc>
              <a:spcBef>
                <a:spcPts val="1600"/>
              </a:spcBef>
              <a:spcAft>
                <a:spcPts val="0"/>
              </a:spcAft>
              <a:buClr>
                <a:schemeClr val="dk1"/>
              </a:buClr>
              <a:buSzPts val="2400"/>
              <a:buFont typeface="Oswald"/>
              <a:buChar char="●"/>
            </a:pPr>
            <a:r>
              <a:rPr lang="en" sz="2400">
                <a:solidFill>
                  <a:schemeClr val="dk1"/>
                </a:solidFill>
                <a:latin typeface="Oswald"/>
                <a:ea typeface="Oswald"/>
                <a:cs typeface="Oswald"/>
                <a:sym typeface="Oswald"/>
              </a:rPr>
              <a:t>xZINECOREx = schema</a:t>
            </a:r>
            <a:endParaRPr sz="24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zinewiki.com = authority resources</a:t>
            </a:r>
            <a:endParaRPr sz="24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$catalog = bibliographic resources</a:t>
            </a:r>
            <a:endParaRPr sz="2400">
              <a:solidFill>
                <a:schemeClr val="dk1"/>
              </a:solidFill>
              <a:latin typeface="Oswald"/>
              <a:ea typeface="Oswald"/>
              <a:cs typeface="Oswald"/>
              <a:sym typeface="Oswald"/>
            </a:endParaRPr>
          </a:p>
          <a:p>
            <a:pPr indent="0" lvl="0" marL="0" rtl="0" algn="l">
              <a:lnSpc>
                <a:spcPct val="115000"/>
              </a:lnSpc>
              <a:spcBef>
                <a:spcPts val="1600"/>
              </a:spcBef>
              <a:spcAft>
                <a:spcPts val="1600"/>
              </a:spcAft>
              <a:buNone/>
            </a:pPr>
            <a:r>
              <a:t/>
            </a:r>
            <a:endParaRPr>
              <a:solidFill>
                <a:schemeClr val="dk1"/>
              </a:solidFill>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42" name="Shape 142"/>
        <p:cNvGrpSpPr/>
        <p:nvPr/>
      </p:nvGrpSpPr>
      <p:grpSpPr>
        <a:xfrm>
          <a:off x="0" y="0"/>
          <a:ext cx="0" cy="0"/>
          <a:chOff x="0" y="0"/>
          <a:chExt cx="0" cy="0"/>
        </a:xfrm>
      </p:grpSpPr>
      <p:sp>
        <p:nvSpPr>
          <p:cNvPr id="143" name="Google Shape;143;p26"/>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144" name="Google Shape;144;p26"/>
          <p:cNvSpPr txBox="1"/>
          <p:nvPr/>
        </p:nvSpPr>
        <p:spPr>
          <a:xfrm>
            <a:off x="874925" y="603175"/>
            <a:ext cx="7198200" cy="343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00"/>
                </a:solidFill>
                <a:latin typeface="Oswald"/>
                <a:ea typeface="Oswald"/>
                <a:cs typeface="Oswald"/>
                <a:sym typeface="Oswald"/>
              </a:rPr>
              <a:t>Challenges</a:t>
            </a:r>
            <a:endParaRPr sz="3000">
              <a:solidFill>
                <a:srgbClr val="FFFF00"/>
              </a:solidFill>
              <a:latin typeface="Oswald"/>
              <a:ea typeface="Oswald"/>
              <a:cs typeface="Oswald"/>
              <a:sym typeface="Oswald"/>
            </a:endParaRPr>
          </a:p>
          <a:p>
            <a:pPr indent="0" lvl="0" marL="0" rtl="0" algn="l">
              <a:spcBef>
                <a:spcPts val="0"/>
              </a:spcBef>
              <a:spcAft>
                <a:spcPts val="0"/>
              </a:spcAft>
              <a:buNone/>
            </a:pPr>
            <a:r>
              <a:t/>
            </a:r>
            <a:endParaRPr sz="30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Volunteer-run, loose-knit organization</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Zine metadata is diverse</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omg serials</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omg rare materials</a:t>
            </a:r>
            <a:endParaRPr sz="2400">
              <a:solidFill>
                <a:schemeClr val="dk1"/>
              </a:solidFill>
              <a:latin typeface="Oswald"/>
              <a:ea typeface="Oswald"/>
              <a:cs typeface="Oswald"/>
              <a:sym typeface="Oswa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48" name="Shape 148"/>
        <p:cNvGrpSpPr/>
        <p:nvPr/>
      </p:nvGrpSpPr>
      <p:grpSpPr>
        <a:xfrm>
          <a:off x="0" y="0"/>
          <a:ext cx="0" cy="0"/>
          <a:chOff x="0" y="0"/>
          <a:chExt cx="0" cy="0"/>
        </a:xfrm>
      </p:grpSpPr>
      <p:sp>
        <p:nvSpPr>
          <p:cNvPr id="149" name="Google Shape;149;p27"/>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150" name="Google Shape;150;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000"/>
              <a:t>DPLA Collaboration(s)?</a:t>
            </a:r>
            <a:endParaRPr sz="6000"/>
          </a:p>
        </p:txBody>
      </p:sp>
      <p:sp>
        <p:nvSpPr>
          <p:cNvPr id="151" name="Google Shape;151;p27"/>
          <p:cNvSpPr txBox="1"/>
          <p:nvPr>
            <p:ph idx="1" type="body"/>
          </p:nvPr>
        </p:nvSpPr>
        <p:spPr>
          <a:xfrm>
            <a:off x="311700" y="1711300"/>
            <a:ext cx="8520600" cy="28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00"/>
                </a:solidFill>
                <a:latin typeface="Oswald"/>
                <a:ea typeface="Oswald"/>
                <a:cs typeface="Oswald"/>
                <a:sym typeface="Oswald"/>
              </a:rPr>
              <a:t>Let’s hear some ideas!</a:t>
            </a:r>
            <a:endParaRPr sz="2400">
              <a:solidFill>
                <a:srgbClr val="FFFF00"/>
              </a:solidFill>
              <a:latin typeface="Oswald"/>
              <a:ea typeface="Oswald"/>
              <a:cs typeface="Oswald"/>
              <a:sym typeface="Oswald"/>
            </a:endParaRPr>
          </a:p>
          <a:p>
            <a:pPr indent="-381000" lvl="0" marL="457200" rtl="0" algn="l">
              <a:spcBef>
                <a:spcPts val="1600"/>
              </a:spcBef>
              <a:spcAft>
                <a:spcPts val="0"/>
              </a:spcAft>
              <a:buClr>
                <a:schemeClr val="dk1"/>
              </a:buClr>
              <a:buSzPts val="2400"/>
              <a:buFont typeface="Oswald"/>
              <a:buChar char="●"/>
            </a:pPr>
            <a:r>
              <a:rPr lang="en" sz="2400">
                <a:solidFill>
                  <a:schemeClr val="dk1"/>
                </a:solidFill>
                <a:latin typeface="Oswald"/>
                <a:ea typeface="Oswald"/>
                <a:cs typeface="Oswald"/>
                <a:sym typeface="Oswald"/>
              </a:rPr>
              <a:t>Hub</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Participation</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App development</a:t>
            </a:r>
            <a:endParaRPr sz="2400">
              <a:solidFill>
                <a:schemeClr val="dk1"/>
              </a:solidFill>
              <a:latin typeface="Oswald"/>
              <a:ea typeface="Oswald"/>
              <a:cs typeface="Oswald"/>
              <a:sym typeface="Oswa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55" name="Shape 155"/>
        <p:cNvGrpSpPr/>
        <p:nvPr/>
      </p:nvGrpSpPr>
      <p:grpSpPr>
        <a:xfrm>
          <a:off x="0" y="0"/>
          <a:ext cx="0" cy="0"/>
          <a:chOff x="0" y="0"/>
          <a:chExt cx="0" cy="0"/>
        </a:xfrm>
      </p:grpSpPr>
      <p:sp>
        <p:nvSpPr>
          <p:cNvPr id="156" name="Google Shape;156;p28"/>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157" name="Google Shape;157;p28"/>
          <p:cNvSpPr txBox="1"/>
          <p:nvPr>
            <p:ph type="title"/>
          </p:nvPr>
        </p:nvSpPr>
        <p:spPr>
          <a:xfrm>
            <a:off x="311700" y="445025"/>
            <a:ext cx="8520600" cy="9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000"/>
              <a:t>Contact/info</a:t>
            </a:r>
            <a:endParaRPr sz="6000"/>
          </a:p>
        </p:txBody>
      </p:sp>
      <p:sp>
        <p:nvSpPr>
          <p:cNvPr id="158" name="Google Shape;158;p28"/>
          <p:cNvSpPr txBox="1"/>
          <p:nvPr>
            <p:ph idx="1" type="body"/>
          </p:nvPr>
        </p:nvSpPr>
        <p:spPr>
          <a:xfrm>
            <a:off x="311700" y="1711300"/>
            <a:ext cx="8520600" cy="2857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jenniferhecker.info/zuc-dpla</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ZineLibraries.info</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ZineWiki.com</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Tweet at us or mail Jennifer at j.hecker@austin.utexas.edu...</a:t>
            </a:r>
            <a:endParaRPr sz="2400">
              <a:solidFill>
                <a:schemeClr val="dk1"/>
              </a:solidFill>
              <a:latin typeface="Oswald"/>
              <a:ea typeface="Oswald"/>
              <a:cs typeface="Oswald"/>
              <a:sym typeface="Oswa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62" name="Shape 162"/>
        <p:cNvGrpSpPr/>
        <p:nvPr/>
      </p:nvGrpSpPr>
      <p:grpSpPr>
        <a:xfrm>
          <a:off x="0" y="0"/>
          <a:ext cx="0" cy="0"/>
          <a:chOff x="0" y="0"/>
          <a:chExt cx="0" cy="0"/>
        </a:xfrm>
      </p:grpSpPr>
      <p:sp>
        <p:nvSpPr>
          <p:cNvPr id="163" name="Google Shape;163;p29"/>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164" name="Google Shape;164;p29"/>
          <p:cNvSpPr txBox="1"/>
          <p:nvPr/>
        </p:nvSpPr>
        <p:spPr>
          <a:xfrm>
            <a:off x="195362" y="2060457"/>
            <a:ext cx="8765100" cy="10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9"/>
          <p:cNvSpPr txBox="1"/>
          <p:nvPr/>
        </p:nvSpPr>
        <p:spPr>
          <a:xfrm>
            <a:off x="195350" y="2060442"/>
            <a:ext cx="8765100" cy="222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69" name="Shape 169"/>
        <p:cNvGrpSpPr/>
        <p:nvPr/>
      </p:nvGrpSpPr>
      <p:grpSpPr>
        <a:xfrm>
          <a:off x="0" y="0"/>
          <a:ext cx="0" cy="0"/>
          <a:chOff x="0" y="0"/>
          <a:chExt cx="0" cy="0"/>
        </a:xfrm>
      </p:grpSpPr>
      <p:sp>
        <p:nvSpPr>
          <p:cNvPr id="170" name="Google Shape;170;p30"/>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pic>
        <p:nvPicPr>
          <p:cNvPr id="171" name="Google Shape;171;p30"/>
          <p:cNvPicPr preferRelativeResize="0"/>
          <p:nvPr/>
        </p:nvPicPr>
        <p:blipFill rotWithShape="1">
          <a:blip r:embed="rId3">
            <a:alphaModFix/>
          </a:blip>
          <a:srcRect b="0" l="5232" r="4863" t="2458"/>
          <a:stretch/>
        </p:blipFill>
        <p:spPr>
          <a:xfrm>
            <a:off x="1900438" y="181798"/>
            <a:ext cx="5343124" cy="4347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65" name="Shape 65"/>
        <p:cNvGrpSpPr/>
        <p:nvPr/>
      </p:nvGrpSpPr>
      <p:grpSpPr>
        <a:xfrm>
          <a:off x="0" y="0"/>
          <a:ext cx="0" cy="0"/>
          <a:chOff x="0" y="0"/>
          <a:chExt cx="0" cy="0"/>
        </a:xfrm>
      </p:grpSpPr>
      <p:sp>
        <p:nvSpPr>
          <p:cNvPr id="66" name="Google Shape;66;p14"/>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67" name="Google Shape;67;p14"/>
          <p:cNvSpPr txBox="1"/>
          <p:nvPr/>
        </p:nvSpPr>
        <p:spPr>
          <a:xfrm>
            <a:off x="874925" y="603175"/>
            <a:ext cx="7198200" cy="343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00"/>
                </a:solidFill>
                <a:latin typeface="Oswald"/>
                <a:ea typeface="Oswald"/>
                <a:cs typeface="Oswald"/>
                <a:sym typeface="Oswald"/>
              </a:rPr>
              <a:t>Outline</a:t>
            </a:r>
            <a:endParaRPr sz="3000">
              <a:solidFill>
                <a:srgbClr val="FFFF00"/>
              </a:solidFill>
              <a:latin typeface="Oswald"/>
              <a:ea typeface="Oswald"/>
              <a:cs typeface="Oswald"/>
              <a:sym typeface="Oswald"/>
            </a:endParaRPr>
          </a:p>
          <a:p>
            <a:pPr indent="0" lvl="0" marL="0" rtl="0" algn="ctr">
              <a:spcBef>
                <a:spcPts val="0"/>
              </a:spcBef>
              <a:spcAft>
                <a:spcPts val="0"/>
              </a:spcAft>
              <a:buNone/>
            </a:pPr>
            <a:r>
              <a:t/>
            </a:r>
            <a:endParaRPr sz="3000">
              <a:solidFill>
                <a:srgbClr val="FFFF00"/>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Intro to zines &amp; zine library landscape</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ZUC goals</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ZUC challenges</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DPLA collaboration(s)?</a:t>
            </a:r>
            <a:endParaRPr sz="2400">
              <a:solidFill>
                <a:schemeClr val="dk1"/>
              </a:solidFill>
              <a:latin typeface="Oswald"/>
              <a:ea typeface="Oswald"/>
              <a:cs typeface="Oswald"/>
              <a:sym typeface="Oswa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71" name="Shape 71"/>
        <p:cNvGrpSpPr/>
        <p:nvPr/>
      </p:nvGrpSpPr>
      <p:grpSpPr>
        <a:xfrm>
          <a:off x="0" y="0"/>
          <a:ext cx="0" cy="0"/>
          <a:chOff x="0" y="0"/>
          <a:chExt cx="0" cy="0"/>
        </a:xfrm>
      </p:grpSpPr>
      <p:sp>
        <p:nvSpPr>
          <p:cNvPr id="72" name="Google Shape;72;p15"/>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73" name="Google Shape;73;p15"/>
          <p:cNvSpPr txBox="1"/>
          <p:nvPr/>
        </p:nvSpPr>
        <p:spPr>
          <a:xfrm>
            <a:off x="874925" y="603175"/>
            <a:ext cx="7198200" cy="60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00"/>
                </a:solidFill>
                <a:latin typeface="Oswald"/>
                <a:ea typeface="Oswald"/>
                <a:cs typeface="Oswald"/>
                <a:sym typeface="Oswald"/>
              </a:rPr>
              <a:t>Zines 101</a:t>
            </a:r>
            <a:endParaRPr sz="2400">
              <a:solidFill>
                <a:schemeClr val="dk1"/>
              </a:solidFill>
              <a:latin typeface="Oswald"/>
              <a:ea typeface="Oswald"/>
              <a:cs typeface="Oswald"/>
              <a:sym typeface="Oswald"/>
            </a:endParaRPr>
          </a:p>
        </p:txBody>
      </p:sp>
      <p:pic>
        <p:nvPicPr>
          <p:cNvPr id="74" name="Google Shape;74;p15"/>
          <p:cNvPicPr preferRelativeResize="0"/>
          <p:nvPr/>
        </p:nvPicPr>
        <p:blipFill rotWithShape="1">
          <a:blip r:embed="rId3">
            <a:alphaModFix/>
          </a:blip>
          <a:srcRect b="6859" l="0" r="0" t="3590"/>
          <a:stretch/>
        </p:blipFill>
        <p:spPr>
          <a:xfrm>
            <a:off x="1828800" y="1212475"/>
            <a:ext cx="5486400" cy="3446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78" name="Shape 78"/>
        <p:cNvGrpSpPr/>
        <p:nvPr/>
      </p:nvGrpSpPr>
      <p:grpSpPr>
        <a:xfrm>
          <a:off x="0" y="0"/>
          <a:ext cx="0" cy="0"/>
          <a:chOff x="0" y="0"/>
          <a:chExt cx="0" cy="0"/>
        </a:xfrm>
      </p:grpSpPr>
      <p:sp>
        <p:nvSpPr>
          <p:cNvPr id="79" name="Google Shape;79;p16"/>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80" name="Google Shape;80;p16"/>
          <p:cNvSpPr txBox="1"/>
          <p:nvPr/>
        </p:nvSpPr>
        <p:spPr>
          <a:xfrm>
            <a:off x="874925" y="603175"/>
            <a:ext cx="7198200" cy="343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00"/>
                </a:solidFill>
                <a:latin typeface="Oswald"/>
                <a:ea typeface="Oswald"/>
                <a:cs typeface="Oswald"/>
                <a:sym typeface="Oswald"/>
              </a:rPr>
              <a:t>Zines 101</a:t>
            </a:r>
            <a:endParaRPr sz="3000">
              <a:solidFill>
                <a:srgbClr val="FFFF00"/>
              </a:solidFill>
              <a:latin typeface="Oswald"/>
              <a:ea typeface="Oswald"/>
              <a:cs typeface="Oswald"/>
              <a:sym typeface="Oswald"/>
            </a:endParaRPr>
          </a:p>
          <a:p>
            <a:pPr indent="0" lvl="0" marL="0" rtl="0" algn="ctr">
              <a:spcBef>
                <a:spcPts val="0"/>
              </a:spcBef>
              <a:spcAft>
                <a:spcPts val="0"/>
              </a:spcAft>
              <a:buNone/>
            </a:pPr>
            <a:r>
              <a:t/>
            </a:r>
            <a:endParaRPr sz="30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Self-produced and self-published</a:t>
            </a:r>
            <a:endParaRPr sz="24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Non-commercial</a:t>
            </a:r>
            <a:endParaRPr sz="24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Frequently counter-cultural topics</a:t>
            </a:r>
            <a:endParaRPr sz="24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Usually periodicals and usually off-schedule</a:t>
            </a:r>
            <a:endParaRPr sz="2400">
              <a:solidFill>
                <a:schemeClr val="dk1"/>
              </a:solidFill>
              <a:latin typeface="Oswald"/>
              <a:ea typeface="Oswald"/>
              <a:cs typeface="Oswald"/>
              <a:sym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84" name="Shape 84"/>
        <p:cNvGrpSpPr/>
        <p:nvPr/>
      </p:nvGrpSpPr>
      <p:grpSpPr>
        <a:xfrm>
          <a:off x="0" y="0"/>
          <a:ext cx="0" cy="0"/>
          <a:chOff x="0" y="0"/>
          <a:chExt cx="0" cy="0"/>
        </a:xfrm>
      </p:grpSpPr>
      <p:sp>
        <p:nvSpPr>
          <p:cNvPr id="85" name="Google Shape;85;p17"/>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86" name="Google Shape;86;p17"/>
          <p:cNvSpPr txBox="1"/>
          <p:nvPr/>
        </p:nvSpPr>
        <p:spPr>
          <a:xfrm>
            <a:off x="874925" y="603175"/>
            <a:ext cx="7198200" cy="378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00"/>
                </a:solidFill>
                <a:latin typeface="Oswald"/>
                <a:ea typeface="Oswald"/>
                <a:cs typeface="Oswald"/>
                <a:sym typeface="Oswald"/>
              </a:rPr>
              <a:t>Zine Library Landscape</a:t>
            </a:r>
            <a:endParaRPr sz="3000">
              <a:solidFill>
                <a:srgbClr val="FFFF00"/>
              </a:solidFill>
              <a:latin typeface="Oswald"/>
              <a:ea typeface="Oswald"/>
              <a:cs typeface="Oswald"/>
              <a:sym typeface="Oswald"/>
            </a:endParaRPr>
          </a:p>
          <a:p>
            <a:pPr indent="0" lvl="0" marL="0" rtl="0" algn="ctr">
              <a:spcBef>
                <a:spcPts val="0"/>
              </a:spcBef>
              <a:spcAft>
                <a:spcPts val="0"/>
              </a:spcAft>
              <a:buNone/>
            </a:pPr>
            <a:r>
              <a:t/>
            </a:r>
            <a:endParaRPr sz="3000">
              <a:solidFill>
                <a:schemeClr val="dk1"/>
              </a:solidFill>
              <a:latin typeface="Oswald"/>
              <a:ea typeface="Oswald"/>
              <a:cs typeface="Oswald"/>
              <a:sym typeface="Oswald"/>
            </a:endParaRPr>
          </a:p>
          <a:p>
            <a:pPr indent="0" lvl="0" marL="0" rtl="0" algn="l">
              <a:lnSpc>
                <a:spcPct val="115000"/>
              </a:lnSpc>
              <a:spcBef>
                <a:spcPts val="0"/>
              </a:spcBef>
              <a:spcAft>
                <a:spcPts val="0"/>
              </a:spcAft>
              <a:buNone/>
            </a:pPr>
            <a:r>
              <a:rPr lang="en" sz="2400">
                <a:solidFill>
                  <a:schemeClr val="dk1"/>
                </a:solidFill>
                <a:latin typeface="Oswald"/>
                <a:ea typeface="Oswald"/>
                <a:cs typeface="Oswald"/>
                <a:sym typeface="Oswald"/>
              </a:rPr>
              <a:t>Zines are available in: </a:t>
            </a:r>
            <a:endParaRPr sz="2400">
              <a:solidFill>
                <a:schemeClr val="dk1"/>
              </a:solidFill>
              <a:latin typeface="Oswald"/>
              <a:ea typeface="Oswald"/>
              <a:cs typeface="Oswald"/>
              <a:sym typeface="Oswald"/>
            </a:endParaRPr>
          </a:p>
          <a:p>
            <a:pPr indent="-381000" lvl="0" marL="457200" rtl="0" algn="l">
              <a:lnSpc>
                <a:spcPct val="115000"/>
              </a:lnSpc>
              <a:spcBef>
                <a:spcPts val="1600"/>
              </a:spcBef>
              <a:spcAft>
                <a:spcPts val="0"/>
              </a:spcAft>
              <a:buClr>
                <a:schemeClr val="dk1"/>
              </a:buClr>
              <a:buSzPts val="2400"/>
              <a:buFont typeface="Oswald"/>
              <a:buChar char="●"/>
            </a:pPr>
            <a:r>
              <a:rPr lang="en" sz="2400">
                <a:solidFill>
                  <a:schemeClr val="dk1"/>
                </a:solidFill>
                <a:latin typeface="Oswald"/>
                <a:ea typeface="Oswald"/>
                <a:cs typeface="Oswald"/>
                <a:sym typeface="Oswald"/>
              </a:rPr>
              <a:t>special collections and archives</a:t>
            </a:r>
            <a:endParaRPr sz="24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public libraries</a:t>
            </a:r>
            <a:endParaRPr sz="2400">
              <a:solidFill>
                <a:schemeClr val="dk1"/>
              </a:solidFill>
              <a:latin typeface="Oswald"/>
              <a:ea typeface="Oswald"/>
              <a:cs typeface="Oswald"/>
              <a:sym typeface="Oswald"/>
            </a:endParaRPr>
          </a:p>
          <a:p>
            <a:pPr indent="-381000" lvl="0" marL="457200" rtl="0" algn="l">
              <a:lnSpc>
                <a:spcPct val="115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independent zine libraries and infoshops</a:t>
            </a:r>
            <a:endParaRPr sz="2400">
              <a:solidFill>
                <a:schemeClr val="dk1"/>
              </a:solidFill>
              <a:latin typeface="Oswald"/>
              <a:ea typeface="Oswald"/>
              <a:cs typeface="Oswald"/>
              <a:sym typeface="Oswald"/>
            </a:endParaRPr>
          </a:p>
          <a:p>
            <a:pPr indent="0" lvl="0" marL="0" rtl="0" algn="l">
              <a:lnSpc>
                <a:spcPct val="115000"/>
              </a:lnSpc>
              <a:spcBef>
                <a:spcPts val="1600"/>
              </a:spcBef>
              <a:spcAft>
                <a:spcPts val="1600"/>
              </a:spcAft>
              <a:buNone/>
            </a:pPr>
            <a:r>
              <a:rPr lang="en" sz="2400">
                <a:solidFill>
                  <a:schemeClr val="dk1"/>
                </a:solidFill>
                <a:latin typeface="Courier New"/>
                <a:ea typeface="Courier New"/>
                <a:cs typeface="Courier New"/>
                <a:sym typeface="Courier New"/>
              </a:rPr>
              <a:t>http://zinelibraries.info/directory/</a:t>
            </a:r>
            <a:r>
              <a:rPr lang="en">
                <a:solidFill>
                  <a:schemeClr val="dk1"/>
                </a:solidFill>
                <a:latin typeface="Courier New"/>
                <a:ea typeface="Courier New"/>
                <a:cs typeface="Courier New"/>
                <a:sym typeface="Courier New"/>
              </a:rPr>
              <a:t> </a:t>
            </a:r>
            <a:endParaRPr>
              <a:solidFill>
                <a:schemeClr val="dk1"/>
              </a:solidFill>
              <a:latin typeface="Courier New"/>
              <a:ea typeface="Courier New"/>
              <a:cs typeface="Courier New"/>
              <a:sym typeface="Courier Ne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90" name="Shape 90"/>
        <p:cNvGrpSpPr/>
        <p:nvPr/>
      </p:nvGrpSpPr>
      <p:grpSpPr>
        <a:xfrm>
          <a:off x="0" y="0"/>
          <a:ext cx="0" cy="0"/>
          <a:chOff x="0" y="0"/>
          <a:chExt cx="0" cy="0"/>
        </a:xfrm>
      </p:grpSpPr>
      <p:sp>
        <p:nvSpPr>
          <p:cNvPr id="91" name="Google Shape;91;p18"/>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pic>
        <p:nvPicPr>
          <p:cNvPr id="92" name="Google Shape;92;p18"/>
          <p:cNvPicPr preferRelativeResize="0"/>
          <p:nvPr/>
        </p:nvPicPr>
        <p:blipFill rotWithShape="1">
          <a:blip r:embed="rId3">
            <a:alphaModFix/>
          </a:blip>
          <a:srcRect b="19645" l="0" r="0" t="3008"/>
          <a:stretch/>
        </p:blipFill>
        <p:spPr>
          <a:xfrm>
            <a:off x="1143010" y="505629"/>
            <a:ext cx="6857999" cy="3978474"/>
          </a:xfrm>
          <a:prstGeom prst="rect">
            <a:avLst/>
          </a:prstGeom>
          <a:noFill/>
          <a:ln>
            <a:noFill/>
          </a:ln>
        </p:spPr>
      </p:pic>
      <p:sp>
        <p:nvSpPr>
          <p:cNvPr id="93" name="Google Shape;93;p18"/>
          <p:cNvSpPr txBox="1"/>
          <p:nvPr/>
        </p:nvSpPr>
        <p:spPr>
          <a:xfrm>
            <a:off x="874925" y="603175"/>
            <a:ext cx="7198200" cy="6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000">
              <a:solidFill>
                <a:srgbClr val="FFFF00"/>
              </a:solidFill>
              <a:latin typeface="Oswald"/>
              <a:ea typeface="Oswald"/>
              <a:cs typeface="Oswald"/>
              <a:sym typeface="Oswald"/>
            </a:endParaRPr>
          </a:p>
          <a:p>
            <a:pPr indent="0" lvl="0" marL="0" rtl="0" algn="ctr">
              <a:spcBef>
                <a:spcPts val="0"/>
              </a:spcBef>
              <a:spcAft>
                <a:spcPts val="0"/>
              </a:spcAft>
              <a:buNone/>
            </a:pPr>
            <a:r>
              <a:t/>
            </a:r>
            <a:endParaRPr sz="3000">
              <a:solidFill>
                <a:srgbClr val="FFFF00"/>
              </a:solidFill>
              <a:latin typeface="Oswald"/>
              <a:ea typeface="Oswald"/>
              <a:cs typeface="Oswald"/>
              <a:sym typeface="Oswald"/>
            </a:endParaRPr>
          </a:p>
          <a:p>
            <a:pPr indent="0" lvl="0" marL="0" rtl="0" algn="ctr">
              <a:spcBef>
                <a:spcPts val="0"/>
              </a:spcBef>
              <a:spcAft>
                <a:spcPts val="0"/>
              </a:spcAft>
              <a:buNone/>
            </a:pPr>
            <a:r>
              <a:t/>
            </a:r>
            <a:endParaRPr sz="3000">
              <a:solidFill>
                <a:srgbClr val="FFFF00"/>
              </a:solidFill>
              <a:latin typeface="Oswald"/>
              <a:ea typeface="Oswald"/>
              <a:cs typeface="Oswald"/>
              <a:sym typeface="Oswa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97" name="Shape 97"/>
        <p:cNvGrpSpPr/>
        <p:nvPr/>
      </p:nvGrpSpPr>
      <p:grpSpPr>
        <a:xfrm>
          <a:off x="0" y="0"/>
          <a:ext cx="0" cy="0"/>
          <a:chOff x="0" y="0"/>
          <a:chExt cx="0" cy="0"/>
        </a:xfrm>
      </p:grpSpPr>
      <p:sp>
        <p:nvSpPr>
          <p:cNvPr id="98" name="Google Shape;98;p19"/>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pic>
        <p:nvPicPr>
          <p:cNvPr id="99" name="Google Shape;99;p19"/>
          <p:cNvPicPr preferRelativeResize="0"/>
          <p:nvPr/>
        </p:nvPicPr>
        <p:blipFill>
          <a:blip r:embed="rId3">
            <a:alphaModFix/>
          </a:blip>
          <a:stretch>
            <a:fillRect/>
          </a:stretch>
        </p:blipFill>
        <p:spPr>
          <a:xfrm>
            <a:off x="565275" y="701125"/>
            <a:ext cx="3702502" cy="3139150"/>
          </a:xfrm>
          <a:prstGeom prst="rect">
            <a:avLst/>
          </a:prstGeom>
          <a:noFill/>
          <a:ln>
            <a:noFill/>
          </a:ln>
        </p:spPr>
      </p:pic>
      <p:pic>
        <p:nvPicPr>
          <p:cNvPr id="100" name="Google Shape;100;p19"/>
          <p:cNvPicPr preferRelativeResize="0"/>
          <p:nvPr/>
        </p:nvPicPr>
        <p:blipFill>
          <a:blip r:embed="rId4">
            <a:alphaModFix/>
          </a:blip>
          <a:stretch>
            <a:fillRect/>
          </a:stretch>
        </p:blipFill>
        <p:spPr>
          <a:xfrm>
            <a:off x="4572200" y="727375"/>
            <a:ext cx="3838190" cy="31391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04" name="Shape 104"/>
        <p:cNvGrpSpPr/>
        <p:nvPr/>
      </p:nvGrpSpPr>
      <p:grpSpPr>
        <a:xfrm>
          <a:off x="0" y="0"/>
          <a:ext cx="0" cy="0"/>
          <a:chOff x="0" y="0"/>
          <a:chExt cx="0" cy="0"/>
        </a:xfrm>
      </p:grpSpPr>
      <p:sp>
        <p:nvSpPr>
          <p:cNvPr id="105" name="Google Shape;105;p20"/>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pic>
        <p:nvPicPr>
          <p:cNvPr id="106" name="Google Shape;106;p20"/>
          <p:cNvPicPr preferRelativeResize="0"/>
          <p:nvPr/>
        </p:nvPicPr>
        <p:blipFill>
          <a:blip r:embed="rId3">
            <a:alphaModFix/>
          </a:blip>
          <a:stretch>
            <a:fillRect/>
          </a:stretch>
        </p:blipFill>
        <p:spPr>
          <a:xfrm>
            <a:off x="382000" y="251575"/>
            <a:ext cx="3090300" cy="4126150"/>
          </a:xfrm>
          <a:prstGeom prst="rect">
            <a:avLst/>
          </a:prstGeom>
          <a:noFill/>
          <a:ln>
            <a:noFill/>
          </a:ln>
        </p:spPr>
      </p:pic>
      <p:pic>
        <p:nvPicPr>
          <p:cNvPr descr="Screen Shot 2016-04-14 at 8.52.00 PM.png" id="107" name="Google Shape;107;p20"/>
          <p:cNvPicPr preferRelativeResize="0"/>
          <p:nvPr/>
        </p:nvPicPr>
        <p:blipFill>
          <a:blip r:embed="rId4">
            <a:alphaModFix/>
          </a:blip>
          <a:stretch>
            <a:fillRect/>
          </a:stretch>
        </p:blipFill>
        <p:spPr>
          <a:xfrm>
            <a:off x="3745000" y="251575"/>
            <a:ext cx="5112550" cy="3413474"/>
          </a:xfrm>
          <a:prstGeom prst="rect">
            <a:avLst/>
          </a:prstGeom>
          <a:noFill/>
          <a:ln>
            <a:noFill/>
          </a:ln>
        </p:spPr>
      </p:pic>
      <p:pic>
        <p:nvPicPr>
          <p:cNvPr id="108" name="Google Shape;108;p20"/>
          <p:cNvPicPr preferRelativeResize="0"/>
          <p:nvPr/>
        </p:nvPicPr>
        <p:blipFill>
          <a:blip r:embed="rId5">
            <a:alphaModFix/>
          </a:blip>
          <a:stretch>
            <a:fillRect/>
          </a:stretch>
        </p:blipFill>
        <p:spPr>
          <a:xfrm rot="5400000">
            <a:off x="6890285" y="2787111"/>
            <a:ext cx="1389624" cy="2213051"/>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97A7">
            <a:alpha val="50770"/>
          </a:srgbClr>
        </a:solidFill>
      </p:bgPr>
    </p:bg>
    <p:spTree>
      <p:nvGrpSpPr>
        <p:cNvPr id="112" name="Shape 112"/>
        <p:cNvGrpSpPr/>
        <p:nvPr/>
      </p:nvGrpSpPr>
      <p:grpSpPr>
        <a:xfrm>
          <a:off x="0" y="0"/>
          <a:ext cx="0" cy="0"/>
          <a:chOff x="0" y="0"/>
          <a:chExt cx="0" cy="0"/>
        </a:xfrm>
      </p:grpSpPr>
      <p:sp>
        <p:nvSpPr>
          <p:cNvPr id="113" name="Google Shape;113;p21"/>
          <p:cNvSpPr txBox="1"/>
          <p:nvPr/>
        </p:nvSpPr>
        <p:spPr>
          <a:xfrm>
            <a:off x="-57475" y="4667425"/>
            <a:ext cx="9273300" cy="540300"/>
          </a:xfrm>
          <a:prstGeom prst="rect">
            <a:avLst/>
          </a:prstGeom>
          <a:noFill/>
          <a:ln cap="flat" cmpd="sng" w="9525">
            <a:solidFill>
              <a:srgbClr val="FFFFFF"/>
            </a:solidFill>
            <a:prstDash val="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Jennifer @lasuprema &amp; Allison @AllisonJaiODell for the Zine Libraries Interest Group, Zine Union Catalog Team</a:t>
            </a:r>
            <a:endParaRPr>
              <a:solidFill>
                <a:srgbClr val="FFFFFF"/>
              </a:solidFill>
              <a:latin typeface="Average"/>
              <a:ea typeface="Average"/>
              <a:cs typeface="Average"/>
              <a:sym typeface="Average"/>
            </a:endParaRPr>
          </a:p>
        </p:txBody>
      </p:sp>
      <p:sp>
        <p:nvSpPr>
          <p:cNvPr id="114" name="Google Shape;114;p21"/>
          <p:cNvSpPr txBox="1"/>
          <p:nvPr/>
        </p:nvSpPr>
        <p:spPr>
          <a:xfrm>
            <a:off x="874925" y="603175"/>
            <a:ext cx="7198200" cy="343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00"/>
                </a:solidFill>
                <a:latin typeface="Oswald"/>
                <a:ea typeface="Oswald"/>
                <a:cs typeface="Oswald"/>
                <a:sym typeface="Oswald"/>
              </a:rPr>
              <a:t>Zine Union Catalog (ZUC) Goals</a:t>
            </a:r>
            <a:endParaRPr sz="3000">
              <a:solidFill>
                <a:srgbClr val="FFFF00"/>
              </a:solidFill>
              <a:latin typeface="Oswald"/>
              <a:ea typeface="Oswald"/>
              <a:cs typeface="Oswald"/>
              <a:sym typeface="Oswald"/>
            </a:endParaRPr>
          </a:p>
          <a:p>
            <a:pPr indent="0" lvl="0" marL="0" rtl="0" algn="ctr">
              <a:spcBef>
                <a:spcPts val="0"/>
              </a:spcBef>
              <a:spcAft>
                <a:spcPts val="0"/>
              </a:spcAft>
              <a:buNone/>
            </a:pPr>
            <a:r>
              <a:t/>
            </a:r>
            <a:endParaRPr sz="30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Find and access zines across collections</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Centrally &amp; cooperatively catalog zines </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Metadata reflects the ethics, norms, and privacy concerns of the zine community</a:t>
            </a:r>
            <a:endParaRPr sz="24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Integrated access to digitized and electronic content</a:t>
            </a:r>
            <a:endParaRPr sz="2400">
              <a:solidFill>
                <a:schemeClr val="dk1"/>
              </a:solidFill>
              <a:latin typeface="Oswald"/>
              <a:ea typeface="Oswald"/>
              <a:cs typeface="Oswald"/>
              <a:sym typeface="Oswa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